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5"/>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9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A16F9F-7D57-4CBD-99E7-A473712818D1}" type="datetimeFigureOut">
              <a:rPr lang="en-AU" smtClean="0"/>
              <a:t>8/07/2012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D55286-2B87-4E99-BF7D-0A595C5EEED0}" type="slidenum">
              <a:rPr lang="en-AU" smtClean="0"/>
              <a:t>‹#›</a:t>
            </a:fld>
            <a:endParaRPr lang="en-AU"/>
          </a:p>
        </p:txBody>
      </p:sp>
    </p:spTree>
    <p:extLst>
      <p:ext uri="{BB962C8B-B14F-4D97-AF65-F5344CB8AC3E}">
        <p14:creationId xmlns:p14="http://schemas.microsoft.com/office/powerpoint/2010/main" val="1546227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July 8, 2012</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July 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July 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July 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July 8,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July 8,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July 8, 2012</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July 8,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July 8, 2012</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July 8, 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July 8, 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biology.about.com/od/genetics/ss/Asexual-Reproduction_5.htm" TargetMode="External"/><Relationship Id="rId7" Type="http://schemas.openxmlformats.org/officeDocument/2006/relationships/hyperlink" Target="http://www.worldofteaching.com/" TargetMode="External"/><Relationship Id="rId2" Type="http://schemas.openxmlformats.org/officeDocument/2006/relationships/hyperlink" Target="http://wiki.answers.com/Q/What_is_the_difference_between_sexual_and_asexual_reproduction" TargetMode="External"/><Relationship Id="rId1" Type="http://schemas.openxmlformats.org/officeDocument/2006/relationships/slideLayout" Target="../slideLayouts/slideLayout2.xml"/><Relationship Id="rId6" Type="http://schemas.openxmlformats.org/officeDocument/2006/relationships/hyperlink" Target="http://www.biology-online.org/dictionary/Asexual_reproduction" TargetMode="External"/><Relationship Id="rId5" Type="http://schemas.openxmlformats.org/officeDocument/2006/relationships/hyperlink" Target="http://users.rcn.com/jkimball.ma.ultranet/BiologyPages/A/AsexualReproduction.html" TargetMode="External"/><Relationship Id="rId4" Type="http://schemas.openxmlformats.org/officeDocument/2006/relationships/hyperlink" Target="http://www.buzzle.com/articles/organisms-that-reproduce-asexually.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t>Asexual and Sexual Reproduction</a:t>
            </a:r>
            <a:endParaRPr lang="en-AU" dirty="0"/>
          </a:p>
        </p:txBody>
      </p:sp>
      <p:sp>
        <p:nvSpPr>
          <p:cNvPr id="3" name="Subtitle 2"/>
          <p:cNvSpPr>
            <a:spLocks noGrp="1"/>
          </p:cNvSpPr>
          <p:nvPr>
            <p:ph type="subTitle" idx="1"/>
          </p:nvPr>
        </p:nvSpPr>
        <p:spPr/>
        <p:txBody>
          <a:bodyPr/>
          <a:lstStyle/>
          <a:p>
            <a:r>
              <a:rPr lang="en-AU" dirty="0" smtClean="0"/>
              <a:t>Expert Group Member 3</a:t>
            </a:r>
            <a:endParaRPr lang="en-AU" dirty="0"/>
          </a:p>
        </p:txBody>
      </p:sp>
      <p:sp>
        <p:nvSpPr>
          <p:cNvPr id="4" name="Date Placeholder 3"/>
          <p:cNvSpPr>
            <a:spLocks noGrp="1"/>
          </p:cNvSpPr>
          <p:nvPr>
            <p:ph type="dt" sz="half" idx="10"/>
          </p:nvPr>
        </p:nvSpPr>
        <p:spPr/>
        <p:txBody>
          <a:bodyPr/>
          <a:lstStyle/>
          <a:p>
            <a:fld id="{0A98AF03-7270-45C2-A683-C5E353EF01A5}" type="datetime4">
              <a:rPr lang="en-US" smtClean="0"/>
              <a:pPr/>
              <a:t>July 8, 2012</a:t>
            </a:fld>
            <a:endParaRPr lang="en-US" dirty="0"/>
          </a:p>
        </p:txBody>
      </p:sp>
      <p:sp>
        <p:nvSpPr>
          <p:cNvPr id="5" name="Footer Placeholder 4"/>
          <p:cNvSpPr>
            <a:spLocks noGrp="1"/>
          </p:cNvSpPr>
          <p:nvPr>
            <p:ph type="ftr" sz="quarter" idx="11"/>
          </p:nvPr>
        </p:nvSpPr>
        <p:spPr/>
        <p:txBody>
          <a:bodyPr/>
          <a:lstStyle/>
          <a:p>
            <a:r>
              <a:rPr lang="en-US" dirty="0" smtClean="0"/>
              <a:t>Kerry Sutton </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spTree>
    <p:extLst>
      <p:ext uri="{BB962C8B-B14F-4D97-AF65-F5344CB8AC3E}">
        <p14:creationId xmlns:p14="http://schemas.microsoft.com/office/powerpoint/2010/main" val="3045890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628" y="476672"/>
            <a:ext cx="7024744" cy="1152128"/>
          </a:xfrm>
        </p:spPr>
        <p:txBody>
          <a:bodyPr>
            <a:normAutofit/>
          </a:bodyPr>
          <a:lstStyle/>
          <a:p>
            <a:r>
              <a:rPr lang="en-AU" sz="2800" dirty="0" smtClean="0"/>
              <a:t>Sexual Reproduction of a Crocodile</a:t>
            </a:r>
            <a:endParaRPr lang="en-AU" sz="2800" dirty="0"/>
          </a:p>
        </p:txBody>
      </p:sp>
      <p:sp>
        <p:nvSpPr>
          <p:cNvPr id="5" name="Date Placeholder 4"/>
          <p:cNvSpPr>
            <a:spLocks noGrp="1"/>
          </p:cNvSpPr>
          <p:nvPr>
            <p:ph type="dt" sz="half" idx="10"/>
          </p:nvPr>
        </p:nvSpPr>
        <p:spPr/>
        <p:txBody>
          <a:bodyPr/>
          <a:lstStyle/>
          <a:p>
            <a:fld id="{CA861222-2C8B-4501-BE87-6797EC025925}" type="datetime4">
              <a:rPr lang="en-US" smtClean="0"/>
              <a:pPr/>
              <a:t>July 8, 2012</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10</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556792"/>
            <a:ext cx="571500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7268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48680"/>
            <a:ext cx="7024744" cy="1143000"/>
          </a:xfrm>
        </p:spPr>
        <p:txBody>
          <a:bodyPr>
            <a:normAutofit/>
          </a:bodyPr>
          <a:lstStyle/>
          <a:p>
            <a:r>
              <a:rPr lang="en-AU" sz="3200" dirty="0" smtClean="0"/>
              <a:t>Explanation of Sexual Reproduction of a Crocodile</a:t>
            </a:r>
            <a:endParaRPr lang="en-AU" sz="3200" dirty="0"/>
          </a:p>
        </p:txBody>
      </p:sp>
      <p:sp>
        <p:nvSpPr>
          <p:cNvPr id="3" name="Content Placeholder 2"/>
          <p:cNvSpPr>
            <a:spLocks noGrp="1"/>
          </p:cNvSpPr>
          <p:nvPr>
            <p:ph idx="1"/>
          </p:nvPr>
        </p:nvSpPr>
        <p:spPr>
          <a:xfrm>
            <a:off x="1043492" y="1700809"/>
            <a:ext cx="6777317" cy="4248472"/>
          </a:xfrm>
        </p:spPr>
        <p:txBody>
          <a:bodyPr>
            <a:normAutofit fontScale="47500" lnSpcReduction="20000"/>
          </a:bodyPr>
          <a:lstStyle/>
          <a:p>
            <a:r>
              <a:rPr lang="en-AU" dirty="0"/>
              <a:t>Mating: Sexual activity is triggered by onset of rainy season in October. Large males may own a 20 km stretch of river and have a harem of 20 or so females. Females have special sperm receptacles that can store and fertilise the sperm from several different males, meaning that their offspring have a variety of fathers. Males and females produce pheromones which are used to identify and attract sexual partners.</a:t>
            </a:r>
          </a:p>
          <a:p>
            <a:endParaRPr lang="en-AU" dirty="0"/>
          </a:p>
          <a:p>
            <a:r>
              <a:rPr lang="en-AU" dirty="0"/>
              <a:t>Nesting: Nests may take two weeks to build. They are made from vegetative matter and located above the high tide. Mothers become extremely aggressive around the nest sites once eggs are laid. Eggs incubate in the nest at around 32ºC. The gender of young is determined by the actual temperature in the nest. 95% of eggs are taken by predators and destroyed by floods. Less than 5% of hatchlings reach maturity.</a:t>
            </a:r>
          </a:p>
          <a:p>
            <a:endParaRPr lang="en-AU" dirty="0"/>
          </a:p>
          <a:p>
            <a:r>
              <a:rPr lang="en-AU" dirty="0" smtClean="0"/>
              <a:t>Egg laying: </a:t>
            </a:r>
            <a:r>
              <a:rPr lang="en-AU" dirty="0"/>
              <a:t>Mothers go into trance when laying eggs. Mature females lay up to 60 eggs in several hours. A band appears on the egg after several days indicating their fertility. Eggs incubate in nest for around 80 days. Mothers can reabsorb eggs and use as nourishment if conditions are not right.</a:t>
            </a:r>
          </a:p>
          <a:p>
            <a:endParaRPr lang="en-AU" dirty="0"/>
          </a:p>
          <a:p>
            <a:r>
              <a:rPr lang="en-AU" dirty="0"/>
              <a:t>Hatching: Hatchlings call from inside the egg stimulating the next hormonal phase in their mothers' cycles; digging up the young and carrying them to water in the soft gular pouch located in the lower jaw. Hatchlings chip away at the eggshell with a tiny egg tooth until they are free. The egg yolk remains in the stomach as nourishment until the hatchling is ready to feed itself. Mothers keep young in crèches for up to eight weeks until they are strong enough and quick enough to feed themselves and avoid predators.</a:t>
            </a:r>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5" name="Footer Placeholder 4"/>
          <p:cNvSpPr>
            <a:spLocks noGrp="1"/>
          </p:cNvSpPr>
          <p:nvPr>
            <p:ph type="ftr" sz="quarter" idx="11"/>
          </p:nvPr>
        </p:nvSpPr>
        <p:spPr>
          <a:xfrm>
            <a:off x="3995936" y="5852160"/>
            <a:ext cx="4147664" cy="365125"/>
          </a:xfrm>
        </p:spPr>
        <p:txBody>
          <a:bodyPr/>
          <a:lstStyle/>
          <a:p>
            <a:r>
              <a:rPr lang="en-US" dirty="0"/>
              <a:t>http://www.abc.net.au/nature/croc/lifecycle.htm</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11</a:t>
            </a:fld>
            <a:endParaRPr lang="en-US"/>
          </a:p>
        </p:txBody>
      </p:sp>
    </p:spTree>
    <p:extLst>
      <p:ext uri="{BB962C8B-B14F-4D97-AF65-F5344CB8AC3E}">
        <p14:creationId xmlns:p14="http://schemas.microsoft.com/office/powerpoint/2010/main" val="363582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024744" cy="1143000"/>
          </a:xfrm>
        </p:spPr>
        <p:txBody>
          <a:bodyPr>
            <a:normAutofit/>
          </a:bodyPr>
          <a:lstStyle/>
          <a:p>
            <a:r>
              <a:rPr lang="en-AU" sz="2800" dirty="0" smtClean="0"/>
              <a:t>The Difference between Sexual and Asexual Reproduction</a:t>
            </a:r>
            <a:endParaRPr lang="en-AU" sz="2800" dirty="0"/>
          </a:p>
        </p:txBody>
      </p:sp>
      <p:sp>
        <p:nvSpPr>
          <p:cNvPr id="3" name="Content Placeholder 2"/>
          <p:cNvSpPr>
            <a:spLocks noGrp="1"/>
          </p:cNvSpPr>
          <p:nvPr>
            <p:ph idx="1"/>
          </p:nvPr>
        </p:nvSpPr>
        <p:spPr>
          <a:xfrm>
            <a:off x="1043492" y="1772816"/>
            <a:ext cx="6777317" cy="4248472"/>
          </a:xfrm>
        </p:spPr>
        <p:txBody>
          <a:bodyPr>
            <a:normAutofit fontScale="70000" lnSpcReduction="20000"/>
          </a:bodyPr>
          <a:lstStyle/>
          <a:p>
            <a:r>
              <a:rPr lang="en-AU" dirty="0"/>
              <a:t>Sexual: </a:t>
            </a:r>
          </a:p>
          <a:p>
            <a:r>
              <a:rPr lang="en-AU" dirty="0"/>
              <a:t>--------- </a:t>
            </a:r>
          </a:p>
          <a:p>
            <a:r>
              <a:rPr lang="en-AU" dirty="0"/>
              <a:t>1.) Two parents take part </a:t>
            </a:r>
          </a:p>
          <a:p>
            <a:r>
              <a:rPr lang="en-AU" dirty="0"/>
              <a:t>2.) Variation occurs in offspring </a:t>
            </a:r>
          </a:p>
          <a:p>
            <a:r>
              <a:rPr lang="en-AU" dirty="0"/>
              <a:t>3.) Fertilization takes place </a:t>
            </a:r>
          </a:p>
          <a:p>
            <a:r>
              <a:rPr lang="en-AU" dirty="0"/>
              <a:t>4.) Gametes are involved </a:t>
            </a:r>
          </a:p>
          <a:p>
            <a:r>
              <a:rPr lang="en-AU" dirty="0"/>
              <a:t>5.) Mixing of hereditary material </a:t>
            </a:r>
          </a:p>
          <a:p>
            <a:endParaRPr lang="en-AU" dirty="0"/>
          </a:p>
          <a:p>
            <a:r>
              <a:rPr lang="en-AU" dirty="0"/>
              <a:t>Asexual: </a:t>
            </a:r>
          </a:p>
          <a:p>
            <a:r>
              <a:rPr lang="en-AU" dirty="0"/>
              <a:t>----------- </a:t>
            </a:r>
          </a:p>
          <a:p>
            <a:r>
              <a:rPr lang="en-AU" dirty="0"/>
              <a:t>1.) Single parent </a:t>
            </a:r>
          </a:p>
          <a:p>
            <a:r>
              <a:rPr lang="en-AU" dirty="0"/>
              <a:t>2.) Offspring are genetically identical to each other and to their parent </a:t>
            </a:r>
          </a:p>
          <a:p>
            <a:r>
              <a:rPr lang="en-AU" dirty="0"/>
              <a:t>3.) No Internal fertilization or External fertilization </a:t>
            </a:r>
          </a:p>
          <a:p>
            <a:r>
              <a:rPr lang="en-AU" dirty="0"/>
              <a:t>4.) No gametes </a:t>
            </a:r>
          </a:p>
          <a:p>
            <a:r>
              <a:rPr lang="en-AU" dirty="0"/>
              <a:t>5.) No mixing of hereditary material</a:t>
            </a:r>
          </a:p>
          <a:p>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12</a:t>
            </a:fld>
            <a:endParaRPr lang="en-US"/>
          </a:p>
        </p:txBody>
      </p:sp>
    </p:spTree>
    <p:extLst>
      <p:ext uri="{BB962C8B-B14F-4D97-AF65-F5344CB8AC3E}">
        <p14:creationId xmlns:p14="http://schemas.microsoft.com/office/powerpoint/2010/main" val="1700107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 </a:t>
            </a:r>
            <a:endParaRPr lang="en-AU" dirty="0"/>
          </a:p>
        </p:txBody>
      </p:sp>
      <p:sp>
        <p:nvSpPr>
          <p:cNvPr id="3" name="Content Placeholder 2"/>
          <p:cNvSpPr>
            <a:spLocks noGrp="1"/>
          </p:cNvSpPr>
          <p:nvPr>
            <p:ph idx="1"/>
          </p:nvPr>
        </p:nvSpPr>
        <p:spPr>
          <a:xfrm>
            <a:off x="1043492" y="2323653"/>
            <a:ext cx="6777317" cy="2617515"/>
          </a:xfrm>
        </p:spPr>
        <p:txBody>
          <a:bodyPr>
            <a:normAutofit/>
          </a:bodyPr>
          <a:lstStyle/>
          <a:p>
            <a:r>
              <a:rPr lang="en-AU" sz="1400" dirty="0">
                <a:hlinkClick r:id="rId2"/>
              </a:rPr>
              <a:t>http://</a:t>
            </a:r>
            <a:r>
              <a:rPr lang="en-AU" sz="1400" dirty="0" smtClean="0">
                <a:hlinkClick r:id="rId2"/>
              </a:rPr>
              <a:t>wiki.answers.com/Q/What_is_the_difference_between_sexual_and_asexual_reproduction</a:t>
            </a:r>
            <a:endParaRPr lang="en-AU" sz="1400" dirty="0" smtClean="0"/>
          </a:p>
          <a:p>
            <a:r>
              <a:rPr lang="en-AU" sz="1400" dirty="0">
                <a:hlinkClick r:id="rId3"/>
              </a:rPr>
              <a:t>http://</a:t>
            </a:r>
            <a:r>
              <a:rPr lang="en-AU" sz="1400" dirty="0" smtClean="0">
                <a:hlinkClick r:id="rId3"/>
              </a:rPr>
              <a:t>biology.about.com/od/genetics/ss/Asexual-Reproduction_5.htm</a:t>
            </a:r>
            <a:endParaRPr lang="en-AU" sz="1400" dirty="0" smtClean="0"/>
          </a:p>
          <a:p>
            <a:r>
              <a:rPr lang="en-AU" sz="1400" dirty="0">
                <a:hlinkClick r:id="rId4"/>
              </a:rPr>
              <a:t>http://</a:t>
            </a:r>
            <a:r>
              <a:rPr lang="en-AU" sz="1400" dirty="0" smtClean="0">
                <a:hlinkClick r:id="rId4"/>
              </a:rPr>
              <a:t>www.buzzle.com/articles/organisms-that-reproduce-asexually.html</a:t>
            </a:r>
            <a:endParaRPr lang="en-AU" sz="1400" dirty="0" smtClean="0"/>
          </a:p>
          <a:p>
            <a:r>
              <a:rPr lang="en-AU" sz="1400" dirty="0">
                <a:hlinkClick r:id="rId5"/>
              </a:rPr>
              <a:t>http://</a:t>
            </a:r>
            <a:r>
              <a:rPr lang="en-AU" sz="1400" dirty="0" smtClean="0">
                <a:hlinkClick r:id="rId5"/>
              </a:rPr>
              <a:t>users.rcn.com/jkimball.ma.ultranet/BiologyPages/A/AsexualReproduction.html</a:t>
            </a:r>
            <a:endParaRPr lang="en-AU" sz="1400" dirty="0" smtClean="0"/>
          </a:p>
          <a:p>
            <a:r>
              <a:rPr lang="en-AU" sz="1400" dirty="0">
                <a:hlinkClick r:id="rId6"/>
              </a:rPr>
              <a:t>http://</a:t>
            </a:r>
            <a:r>
              <a:rPr lang="en-AU" sz="1400" dirty="0" smtClean="0">
                <a:hlinkClick r:id="rId6"/>
              </a:rPr>
              <a:t>www.biology-online.org/dictionary/Asexual_reproduction</a:t>
            </a:r>
            <a:endParaRPr lang="en-AU" sz="1400" dirty="0" smtClean="0"/>
          </a:p>
          <a:p>
            <a:r>
              <a:rPr lang="en-GB" sz="1400" dirty="0">
                <a:cs typeface="Arial" charset="0"/>
                <a:hlinkClick r:id="rId7"/>
              </a:rPr>
              <a:t>www.worldofteaching.com</a:t>
            </a:r>
            <a:endParaRPr lang="en-GB" sz="1400" dirty="0">
              <a:cs typeface="Arial" charset="0"/>
            </a:endParaRPr>
          </a:p>
          <a:p>
            <a:endParaRPr lang="en-AU" sz="1400"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13</a:t>
            </a:fld>
            <a:endParaRPr lang="en-US"/>
          </a:p>
        </p:txBody>
      </p:sp>
    </p:spTree>
    <p:extLst>
      <p:ext uri="{BB962C8B-B14F-4D97-AF65-F5344CB8AC3E}">
        <p14:creationId xmlns:p14="http://schemas.microsoft.com/office/powerpoint/2010/main" val="3679216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Asexual Reproduction</a:t>
            </a:r>
            <a:endParaRPr lang="en-AU" b="1" dirty="0"/>
          </a:p>
        </p:txBody>
      </p:sp>
      <p:sp>
        <p:nvSpPr>
          <p:cNvPr id="3" name="Content Placeholder 2"/>
          <p:cNvSpPr>
            <a:spLocks noGrp="1"/>
          </p:cNvSpPr>
          <p:nvPr>
            <p:ph idx="1"/>
          </p:nvPr>
        </p:nvSpPr>
        <p:spPr/>
        <p:txBody>
          <a:bodyPr/>
          <a:lstStyle/>
          <a:p>
            <a:r>
              <a:rPr lang="en-AU" dirty="0" smtClean="0"/>
              <a:t>Genetically Identical Offspring </a:t>
            </a:r>
          </a:p>
          <a:p>
            <a:r>
              <a:rPr lang="en-AU" dirty="0" smtClean="0"/>
              <a:t>Mode of reproduction by which offspring arise from a single parent, and inherit the genes of that parent only.</a:t>
            </a:r>
          </a:p>
          <a:p>
            <a:r>
              <a:rPr lang="en-AU" dirty="0" smtClean="0"/>
              <a:t>By the means of budding</a:t>
            </a:r>
            <a:r>
              <a:rPr lang="en-AU" dirty="0"/>
              <a:t>, regeneration </a:t>
            </a:r>
            <a:r>
              <a:rPr lang="en-AU" dirty="0" smtClean="0"/>
              <a:t>or parthenogenesis</a:t>
            </a:r>
            <a:endParaRPr lang="en-AU" dirty="0"/>
          </a:p>
          <a:p>
            <a:endParaRPr lang="en-AU" dirty="0"/>
          </a:p>
          <a:p>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a:p>
        </p:txBody>
      </p:sp>
    </p:spTree>
    <p:extLst>
      <p:ext uri="{BB962C8B-B14F-4D97-AF65-F5344CB8AC3E}">
        <p14:creationId xmlns:p14="http://schemas.microsoft.com/office/powerpoint/2010/main" val="3195687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04664"/>
            <a:ext cx="7024744" cy="1143000"/>
          </a:xfrm>
        </p:spPr>
        <p:txBody>
          <a:bodyPr/>
          <a:lstStyle/>
          <a:p>
            <a:r>
              <a:rPr lang="en-AU" dirty="0" smtClean="0"/>
              <a:t>Budding </a:t>
            </a:r>
            <a:endParaRPr lang="en-AU" dirty="0"/>
          </a:p>
        </p:txBody>
      </p:sp>
      <p:sp>
        <p:nvSpPr>
          <p:cNvPr id="3" name="Content Placeholder 2"/>
          <p:cNvSpPr>
            <a:spLocks noGrp="1"/>
          </p:cNvSpPr>
          <p:nvPr>
            <p:ph idx="1"/>
          </p:nvPr>
        </p:nvSpPr>
        <p:spPr>
          <a:xfrm>
            <a:off x="971600" y="1412776"/>
            <a:ext cx="6849209" cy="5832648"/>
          </a:xfrm>
        </p:spPr>
        <p:txBody>
          <a:bodyPr>
            <a:normAutofit fontScale="32500" lnSpcReduction="20000"/>
          </a:bodyPr>
          <a:lstStyle/>
          <a:p>
            <a:endParaRPr lang="en-AU" dirty="0"/>
          </a:p>
          <a:p>
            <a:r>
              <a:rPr lang="en-AU" sz="7200" dirty="0"/>
              <a:t>In this form of asexual reproduction, an offspring grows out of the body of the parent.</a:t>
            </a:r>
          </a:p>
          <a:p>
            <a:endParaRPr lang="en-AU" sz="7200" dirty="0"/>
          </a:p>
          <a:p>
            <a:pPr marL="68580" indent="0">
              <a:buNone/>
            </a:pPr>
            <a:r>
              <a:rPr lang="en-AU" sz="7200" b="1" dirty="0" smtClean="0"/>
              <a:t>Gemmules </a:t>
            </a:r>
            <a:r>
              <a:rPr lang="en-AU" sz="7200" b="1" dirty="0"/>
              <a:t>(Internal Buds)</a:t>
            </a:r>
          </a:p>
          <a:p>
            <a:r>
              <a:rPr lang="en-AU" sz="7200" dirty="0" smtClean="0"/>
              <a:t>In </a:t>
            </a:r>
            <a:r>
              <a:rPr lang="en-AU" sz="7200" dirty="0"/>
              <a:t>this form of asexual reproduction, a parent releases a specialized mass of cells that can develop into offspring.</a:t>
            </a:r>
          </a:p>
          <a:p>
            <a:endParaRPr lang="en-AU" sz="7200" dirty="0"/>
          </a:p>
          <a:p>
            <a:pPr marL="68580" indent="0">
              <a:buNone/>
            </a:pPr>
            <a:r>
              <a:rPr lang="en-AU" sz="7200" b="1" dirty="0" smtClean="0"/>
              <a:t>Fragmentation</a:t>
            </a:r>
            <a:endParaRPr lang="en-AU" sz="7200" b="1" dirty="0"/>
          </a:p>
          <a:p>
            <a:r>
              <a:rPr lang="en-AU" sz="7200" dirty="0" smtClean="0"/>
              <a:t>In </a:t>
            </a:r>
            <a:r>
              <a:rPr lang="en-AU" sz="7200" dirty="0"/>
              <a:t>this type of reproduction, the body of the parent breaks into distinct pieces, each of which can produce an offspring.</a:t>
            </a:r>
          </a:p>
          <a:p>
            <a:endParaRPr lang="en-AU" sz="7200"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3</a:t>
            </a:fld>
            <a:endParaRPr lang="en-US"/>
          </a:p>
        </p:txBody>
      </p:sp>
    </p:spTree>
    <p:extLst>
      <p:ext uri="{BB962C8B-B14F-4D97-AF65-F5344CB8AC3E}">
        <p14:creationId xmlns:p14="http://schemas.microsoft.com/office/powerpoint/2010/main" val="3414802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Regeneration</a:t>
            </a:r>
            <a:endParaRPr lang="en-AU" dirty="0"/>
          </a:p>
        </p:txBody>
      </p:sp>
      <p:sp>
        <p:nvSpPr>
          <p:cNvPr id="3" name="Content Placeholder 2"/>
          <p:cNvSpPr>
            <a:spLocks noGrp="1"/>
          </p:cNvSpPr>
          <p:nvPr>
            <p:ph idx="1"/>
          </p:nvPr>
        </p:nvSpPr>
        <p:spPr/>
        <p:txBody>
          <a:bodyPr/>
          <a:lstStyle/>
          <a:p>
            <a:endParaRPr lang="en-AU" dirty="0"/>
          </a:p>
          <a:p>
            <a:r>
              <a:rPr lang="en-AU" dirty="0"/>
              <a:t>In regeneration, if a piece of a parent is detached, it can grow and develop into a completely new individual.</a:t>
            </a:r>
          </a:p>
          <a:p>
            <a:endParaRPr lang="en-AU" dirty="0"/>
          </a:p>
          <a:p>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4</a:t>
            </a:fld>
            <a:endParaRPr lang="en-US"/>
          </a:p>
        </p:txBody>
      </p:sp>
    </p:spTree>
    <p:extLst>
      <p:ext uri="{BB962C8B-B14F-4D97-AF65-F5344CB8AC3E}">
        <p14:creationId xmlns:p14="http://schemas.microsoft.com/office/powerpoint/2010/main" val="1498779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Parthenogenesis</a:t>
            </a:r>
            <a:endParaRPr lang="en-AU" dirty="0"/>
          </a:p>
        </p:txBody>
      </p:sp>
      <p:sp>
        <p:nvSpPr>
          <p:cNvPr id="3" name="Content Placeholder 2"/>
          <p:cNvSpPr>
            <a:spLocks noGrp="1"/>
          </p:cNvSpPr>
          <p:nvPr>
            <p:ph idx="1"/>
          </p:nvPr>
        </p:nvSpPr>
        <p:spPr/>
        <p:txBody>
          <a:bodyPr>
            <a:normAutofit fontScale="92500" lnSpcReduction="10000"/>
          </a:bodyPr>
          <a:lstStyle/>
          <a:p>
            <a:endParaRPr lang="en-AU" dirty="0"/>
          </a:p>
          <a:p>
            <a:r>
              <a:rPr lang="en-AU" dirty="0"/>
              <a:t>This type of reproduction involves the development of an egg that has not been fertilized into an individual.</a:t>
            </a:r>
          </a:p>
          <a:p>
            <a:endParaRPr lang="en-AU" dirty="0"/>
          </a:p>
          <a:p>
            <a:r>
              <a:rPr lang="en-AU" dirty="0"/>
              <a:t>Animals like most kinds of wasps, bees, and ants that have no sex chromosomes reproduce by this process. Some reptiles and fish are also capable of reproducing in this manner.</a:t>
            </a:r>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5</a:t>
            </a:fld>
            <a:endParaRPr lang="en-US"/>
          </a:p>
        </p:txBody>
      </p:sp>
    </p:spTree>
    <p:extLst>
      <p:ext uri="{BB962C8B-B14F-4D97-AF65-F5344CB8AC3E}">
        <p14:creationId xmlns:p14="http://schemas.microsoft.com/office/powerpoint/2010/main" val="3518831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2"/>
            <a:ext cx="7024744" cy="720080"/>
          </a:xfrm>
        </p:spPr>
        <p:txBody>
          <a:bodyPr>
            <a:normAutofit fontScale="90000"/>
          </a:bodyPr>
          <a:lstStyle/>
          <a:p>
            <a:r>
              <a:rPr lang="en-AU" sz="3200" dirty="0" smtClean="0"/>
              <a:t>Examples of Asexual Reproducing Organisms</a:t>
            </a:r>
            <a:endParaRPr lang="en-AU" sz="3200" dirty="0"/>
          </a:p>
        </p:txBody>
      </p:sp>
      <p:sp>
        <p:nvSpPr>
          <p:cNvPr id="3" name="Content Placeholder 2"/>
          <p:cNvSpPr>
            <a:spLocks noGrp="1"/>
          </p:cNvSpPr>
          <p:nvPr>
            <p:ph idx="1"/>
          </p:nvPr>
        </p:nvSpPr>
        <p:spPr>
          <a:xfrm>
            <a:off x="971600" y="1731190"/>
            <a:ext cx="7128908" cy="5112568"/>
          </a:xfrm>
        </p:spPr>
        <p:txBody>
          <a:bodyPr>
            <a:normAutofit fontScale="62500" lnSpcReduction="20000"/>
          </a:bodyPr>
          <a:lstStyle/>
          <a:p>
            <a:r>
              <a:rPr lang="en-AU" dirty="0" smtClean="0"/>
              <a:t>Methanogens</a:t>
            </a:r>
            <a:endParaRPr lang="en-AU" dirty="0"/>
          </a:p>
          <a:p>
            <a:r>
              <a:rPr lang="en-AU" dirty="0"/>
              <a:t>Halophiles</a:t>
            </a:r>
          </a:p>
          <a:p>
            <a:r>
              <a:rPr lang="en-AU" dirty="0"/>
              <a:t>Thermophiles</a:t>
            </a:r>
          </a:p>
          <a:p>
            <a:r>
              <a:rPr lang="en-AU" dirty="0"/>
              <a:t>Psychrophiles</a:t>
            </a:r>
          </a:p>
          <a:p>
            <a:r>
              <a:rPr lang="en-AU" dirty="0" smtClean="0"/>
              <a:t>Some </a:t>
            </a:r>
            <a:r>
              <a:rPr lang="en-AU" dirty="0"/>
              <a:t>bacteria</a:t>
            </a:r>
          </a:p>
          <a:p>
            <a:r>
              <a:rPr lang="en-AU" dirty="0"/>
              <a:t>Cyanobacteria (blue-green algae)</a:t>
            </a:r>
          </a:p>
          <a:p>
            <a:r>
              <a:rPr lang="en-AU" dirty="0"/>
              <a:t>Actinobacteria</a:t>
            </a:r>
          </a:p>
          <a:p>
            <a:r>
              <a:rPr lang="en-AU" dirty="0" smtClean="0"/>
              <a:t>Amoebae</a:t>
            </a:r>
            <a:endParaRPr lang="en-AU" dirty="0"/>
          </a:p>
          <a:p>
            <a:r>
              <a:rPr lang="en-AU" dirty="0"/>
              <a:t>Green algae</a:t>
            </a:r>
          </a:p>
          <a:p>
            <a:r>
              <a:rPr lang="en-AU" dirty="0"/>
              <a:t>Brown algae</a:t>
            </a:r>
          </a:p>
          <a:p>
            <a:r>
              <a:rPr lang="en-AU" dirty="0"/>
              <a:t>Diatoms</a:t>
            </a:r>
          </a:p>
          <a:p>
            <a:r>
              <a:rPr lang="en-AU" dirty="0"/>
              <a:t>Euglena</a:t>
            </a:r>
          </a:p>
          <a:p>
            <a:r>
              <a:rPr lang="en-AU" dirty="0"/>
              <a:t>Slime </a:t>
            </a:r>
            <a:r>
              <a:rPr lang="en-AU" dirty="0" smtClean="0"/>
              <a:t>moulds</a:t>
            </a:r>
            <a:endParaRPr lang="en-AU" dirty="0"/>
          </a:p>
          <a:p>
            <a:r>
              <a:rPr lang="en-AU" dirty="0" smtClean="0"/>
              <a:t>Mushroom</a:t>
            </a:r>
            <a:endParaRPr lang="en-AU" dirty="0"/>
          </a:p>
          <a:p>
            <a:r>
              <a:rPr lang="en-AU" dirty="0"/>
              <a:t>Yeast</a:t>
            </a:r>
          </a:p>
          <a:p>
            <a:r>
              <a:rPr lang="en-AU" dirty="0" smtClean="0"/>
              <a:t>Moulds</a:t>
            </a:r>
            <a:endParaRPr lang="en-AU" dirty="0"/>
          </a:p>
          <a:p>
            <a:r>
              <a:rPr lang="en-AU" dirty="0" smtClean="0"/>
              <a:t>Mosses</a:t>
            </a:r>
            <a:endParaRPr lang="en-AU" dirty="0"/>
          </a:p>
          <a:p>
            <a:r>
              <a:rPr lang="en-AU" dirty="0"/>
              <a:t>Gymnosperms</a:t>
            </a:r>
          </a:p>
          <a:p>
            <a:r>
              <a:rPr lang="en-AU" dirty="0"/>
              <a:t>Liverworts</a:t>
            </a:r>
          </a:p>
          <a:p>
            <a:r>
              <a:rPr lang="en-AU" dirty="0"/>
              <a:t>Ferns</a:t>
            </a:r>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6</a:t>
            </a:fld>
            <a:endParaRPr lang="en-US"/>
          </a:p>
        </p:txBody>
      </p:sp>
    </p:spTree>
    <p:extLst>
      <p:ext uri="{BB962C8B-B14F-4D97-AF65-F5344CB8AC3E}">
        <p14:creationId xmlns:p14="http://schemas.microsoft.com/office/powerpoint/2010/main" val="880363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Sexual Reproduction</a:t>
            </a:r>
            <a:endParaRPr lang="en-AU" dirty="0"/>
          </a:p>
        </p:txBody>
      </p:sp>
      <p:sp>
        <p:nvSpPr>
          <p:cNvPr id="3" name="Content Placeholder 2"/>
          <p:cNvSpPr>
            <a:spLocks noGrp="1"/>
          </p:cNvSpPr>
          <p:nvPr>
            <p:ph idx="1"/>
          </p:nvPr>
        </p:nvSpPr>
        <p:spPr/>
        <p:txBody>
          <a:bodyPr/>
          <a:lstStyle/>
          <a:p>
            <a:r>
              <a:rPr lang="en-AU" dirty="0" smtClean="0"/>
              <a:t>A mode of reproduction involving fusion of a female gamete (ovum) and male gamete (spermatozoon) which forms a zygote that potentially develops into a genetically distinct offspring.</a:t>
            </a:r>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7</a:t>
            </a:fld>
            <a:endParaRPr lang="en-US"/>
          </a:p>
        </p:txBody>
      </p:sp>
    </p:spTree>
    <p:extLst>
      <p:ext uri="{BB962C8B-B14F-4D97-AF65-F5344CB8AC3E}">
        <p14:creationId xmlns:p14="http://schemas.microsoft.com/office/powerpoint/2010/main" val="3566066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Examples of Sexual Reproducing Organisms</a:t>
            </a:r>
            <a:endParaRPr lang="en-AU" dirty="0"/>
          </a:p>
        </p:txBody>
      </p:sp>
      <p:sp>
        <p:nvSpPr>
          <p:cNvPr id="3" name="Content Placeholder 2"/>
          <p:cNvSpPr>
            <a:spLocks noGrp="1"/>
          </p:cNvSpPr>
          <p:nvPr>
            <p:ph idx="1"/>
          </p:nvPr>
        </p:nvSpPr>
        <p:spPr/>
        <p:txBody>
          <a:bodyPr/>
          <a:lstStyle/>
          <a:p>
            <a:r>
              <a:rPr lang="en-AU" dirty="0"/>
              <a:t>Plants – Flowering Plants, Ferns, </a:t>
            </a:r>
            <a:r>
              <a:rPr lang="en-AU" dirty="0" smtClean="0"/>
              <a:t>Bryophytes and Fungi</a:t>
            </a:r>
          </a:p>
          <a:p>
            <a:r>
              <a:rPr lang="en-AU" dirty="0" smtClean="0"/>
              <a:t>Animals – Insects, Mammals</a:t>
            </a:r>
            <a:r>
              <a:rPr lang="en-AU" dirty="0"/>
              <a:t>, Monotremes, </a:t>
            </a:r>
            <a:r>
              <a:rPr lang="en-AU" dirty="0" smtClean="0"/>
              <a:t>Marsupials and Fish</a:t>
            </a:r>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8</a:t>
            </a:fld>
            <a:endParaRPr lang="en-US"/>
          </a:p>
        </p:txBody>
      </p:sp>
    </p:spTree>
    <p:extLst>
      <p:ext uri="{BB962C8B-B14F-4D97-AF65-F5344CB8AC3E}">
        <p14:creationId xmlns:p14="http://schemas.microsoft.com/office/powerpoint/2010/main" val="3915988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4424" y="764704"/>
            <a:ext cx="3300984" cy="2592288"/>
          </a:xfrm>
        </p:spPr>
        <p:txBody>
          <a:bodyPr>
            <a:normAutofit/>
          </a:bodyPr>
          <a:lstStyle/>
          <a:p>
            <a:r>
              <a:rPr lang="en-AU" sz="3600" dirty="0" smtClean="0"/>
              <a:t>Starfish Asexual Reproduction</a:t>
            </a:r>
            <a:endParaRPr lang="en-AU" sz="3600" dirty="0"/>
          </a:p>
        </p:txBody>
      </p:sp>
      <p:pic>
        <p:nvPicPr>
          <p:cNvPr id="1026"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988" r="3988"/>
          <a:stretch>
            <a:fillRect/>
          </a:stretch>
        </p:blipFill>
        <p:spPr bwMode="auto">
          <a:xfrm>
            <a:off x="323528" y="53094"/>
            <a:ext cx="4041303" cy="661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6"/>
          <p:cNvSpPr>
            <a:spLocks noGrp="1"/>
          </p:cNvSpPr>
          <p:nvPr>
            <p:ph type="body" sz="half" idx="2"/>
          </p:nvPr>
        </p:nvSpPr>
        <p:spPr/>
        <p:txBody>
          <a:bodyPr/>
          <a:lstStyle/>
          <a:p>
            <a:r>
              <a:rPr lang="en-AU" dirty="0" smtClean="0"/>
              <a:t>Edmonson, C.H, (1935) p 8, </a:t>
            </a:r>
            <a:r>
              <a:rPr lang="en-AU" i="1" dirty="0" smtClean="0"/>
              <a:t>Autonomy and regeneration in Hawaiian starfish, </a:t>
            </a:r>
            <a:r>
              <a:rPr lang="en-AU" dirty="0" smtClean="0"/>
              <a:t>Bernice P Bishop Museum, Honolulu, Hawaii.</a:t>
            </a:r>
            <a:endParaRPr lang="en-AU" dirty="0"/>
          </a:p>
        </p:txBody>
      </p:sp>
      <p:sp>
        <p:nvSpPr>
          <p:cNvPr id="4" name="Date Placeholder 3"/>
          <p:cNvSpPr>
            <a:spLocks noGrp="1"/>
          </p:cNvSpPr>
          <p:nvPr>
            <p:ph type="dt" sz="half" idx="10"/>
          </p:nvPr>
        </p:nvSpPr>
        <p:spPr/>
        <p:txBody>
          <a:bodyPr/>
          <a:lstStyle/>
          <a:p>
            <a:fld id="{05A93482-8E69-40F7-BCAD-5662A6CADB27}" type="datetime4">
              <a:rPr lang="en-US" smtClean="0"/>
              <a:pPr/>
              <a:t>July 8, 2012</a:t>
            </a:fld>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9</a:t>
            </a:fld>
            <a:endParaRPr lang="en-US"/>
          </a:p>
        </p:txBody>
      </p:sp>
    </p:spTree>
    <p:extLst>
      <p:ext uri="{BB962C8B-B14F-4D97-AF65-F5344CB8AC3E}">
        <p14:creationId xmlns:p14="http://schemas.microsoft.com/office/powerpoint/2010/main" val="11643299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87</TotalTime>
  <Words>763</Words>
  <Application>Microsoft Office PowerPoint</Application>
  <PresentationFormat>On-screen Show (4:3)</PresentationFormat>
  <Paragraphs>111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Asexual and Sexual Reproduction</vt:lpstr>
      <vt:lpstr>Asexual Reproduction</vt:lpstr>
      <vt:lpstr>Budding </vt:lpstr>
      <vt:lpstr>Regeneration</vt:lpstr>
      <vt:lpstr>Parthenogenesis</vt:lpstr>
      <vt:lpstr>Examples of Asexual Reproducing Organisms</vt:lpstr>
      <vt:lpstr>Sexual Reproduction</vt:lpstr>
      <vt:lpstr>Examples of Sexual Reproducing Organisms</vt:lpstr>
      <vt:lpstr>Starfish Asexual Reproduction</vt:lpstr>
      <vt:lpstr>Sexual Reproduction of a Crocodile</vt:lpstr>
      <vt:lpstr>Explanation of Sexual Reproduction of a Crocodile</vt:lpstr>
      <vt:lpstr>The Difference between Sexual and Asexual Reproduction</vt:lpstr>
      <vt:lpstr>Resources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Asexual and Sexual Reproduction</dc:title>
  <dc:creator>Kerry</dc:creator>
  <cp:lastModifiedBy>Kerry</cp:lastModifiedBy>
  <cp:revision>8</cp:revision>
  <dcterms:created xsi:type="dcterms:W3CDTF">2012-07-07T21:31:18Z</dcterms:created>
  <dcterms:modified xsi:type="dcterms:W3CDTF">2012-07-07T22:59:12Z</dcterms:modified>
</cp:coreProperties>
</file>